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8" r:id="rId24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3" Type="http://schemas.openxmlformats.org/officeDocument/2006/relationships/slide" Target="slides/slide12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2" name="Shape 10732"/>
        <p:cNvGrpSpPr/>
        <p:nvPr/>
      </p:nvGrpSpPr>
      <p:grpSpPr>
        <a:xfrm>
          <a:off x="0" y="0"/>
          <a:ext cx="0" cy="0"/>
          <a:chOff x="0" y="0"/>
          <a:chExt cx="0" cy="0"/>
        </a:xfrm>
      </p:grpSpPr>
      <p:sp>
        <p:nvSpPr>
          <p:cNvPr id="10733" name="Google Shape;10733;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4" name="Google Shape;10734;p1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notesSlide" Target="../notesSlides/notesSlide123.xml"/></Relationships>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5" name="Shape 10735"/>
        <p:cNvGrpSpPr/>
        <p:nvPr/>
      </p:nvGrpSpPr>
      <p:grpSpPr>
        <a:xfrm>
          <a:off x="0" y="0"/>
          <a:ext cx="0" cy="0"/>
          <a:chOff x="0" y="0"/>
          <a:chExt cx="0" cy="0"/>
        </a:xfrm>
      </p:grpSpPr>
      <p:sp>
        <p:nvSpPr>
          <p:cNvPr id="10736" name="Google Shape;10736;p155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0" i="1" lang="en-US" sz="3200" u="sng">
                <a:latin typeface="Verdana"/>
                <a:ea typeface="Verdana"/>
                <a:cs typeface="Verdana"/>
                <a:sym typeface="Verdana"/>
              </a:rPr>
              <a:t>Relevant DRM</a:t>
            </a:r>
            <a:br>
              <a:rPr lang="en-US" sz="3200"/>
            </a:br>
            <a:r>
              <a:rPr lang="en-US" sz="3200"/>
              <a:t>Document Related Data Services</a:t>
            </a:r>
            <a:endParaRPr/>
          </a:p>
        </p:txBody>
      </p:sp>
      <p:sp>
        <p:nvSpPr>
          <p:cNvPr id="10737" name="Google Shape;10737;p1553"/>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p>
            <a:pPr indent="-342900" lvl="0" marL="342900" rtl="0" algn="ctr">
              <a:lnSpc>
                <a:spcPct val="80000"/>
              </a:lnSpc>
              <a:spcBef>
                <a:spcPts val="0"/>
              </a:spcBef>
              <a:spcAft>
                <a:spcPts val="0"/>
              </a:spcAft>
              <a:buNone/>
            </a:pPr>
            <a:r>
              <a:rPr b="1" lang="en-US" sz="2000" u="sng"/>
              <a:t>Publication</a:t>
            </a:r>
            <a:r>
              <a:rPr b="1" lang="en-US" sz="2000"/>
              <a:t> </a:t>
            </a:r>
            <a:endParaRPr/>
          </a:p>
          <a:p>
            <a:pPr indent="-285750" lvl="1" marL="742950" rtl="0" algn="l">
              <a:lnSpc>
                <a:spcPct val="80000"/>
              </a:lnSpc>
              <a:spcBef>
                <a:spcPts val="360"/>
              </a:spcBef>
              <a:spcAft>
                <a:spcPts val="0"/>
              </a:spcAft>
              <a:buSzPts val="1800"/>
              <a:buFont typeface="Arial"/>
              <a:buChar char="•"/>
            </a:pPr>
            <a:r>
              <a:rPr b="1" lang="en-US" sz="1800"/>
              <a:t>(Structured data or documents to aggregate documents): </a:t>
            </a:r>
            <a:r>
              <a:rPr lang="en-US" sz="1800"/>
              <a:t>Publication is the process of assembling a document from its component pieces, putting into a desired format and disseminating it to target databases. The payload of this type of service is a document. </a:t>
            </a:r>
            <a:endParaRPr/>
          </a:p>
          <a:p>
            <a:pPr indent="-171450" lvl="1" marL="742950" rtl="0" algn="l">
              <a:lnSpc>
                <a:spcPct val="80000"/>
              </a:lnSpc>
              <a:spcBef>
                <a:spcPts val="360"/>
              </a:spcBef>
              <a:spcAft>
                <a:spcPts val="0"/>
              </a:spcAft>
              <a:buSzPts val="1800"/>
              <a:buFont typeface="Arial"/>
              <a:buNone/>
            </a:pPr>
            <a:r>
              <a:t/>
            </a:r>
            <a:endParaRPr sz="1800"/>
          </a:p>
          <a:p>
            <a:pPr indent="-342900" lvl="0" marL="342900" rtl="0" algn="ctr">
              <a:lnSpc>
                <a:spcPct val="80000"/>
              </a:lnSpc>
              <a:spcBef>
                <a:spcPts val="400"/>
              </a:spcBef>
              <a:spcAft>
                <a:spcPts val="0"/>
              </a:spcAft>
              <a:buNone/>
            </a:pPr>
            <a:r>
              <a:rPr b="1" lang="en-US" sz="2000" u="sng"/>
              <a:t>Document Translation (Document to document)</a:t>
            </a:r>
            <a:endParaRPr/>
          </a:p>
          <a:p>
            <a:pPr indent="-285750" lvl="1" marL="742950" rtl="0" algn="l">
              <a:lnSpc>
                <a:spcPct val="80000"/>
              </a:lnSpc>
              <a:spcBef>
                <a:spcPts val="360"/>
              </a:spcBef>
              <a:spcAft>
                <a:spcPts val="0"/>
              </a:spcAft>
              <a:buSzPts val="1800"/>
              <a:buFont typeface="Arial"/>
              <a:buChar char="•"/>
            </a:pPr>
            <a:r>
              <a:rPr b="1" lang="en-US" sz="1800"/>
              <a:t> </a:t>
            </a:r>
            <a:r>
              <a:rPr lang="en-US" sz="1800"/>
              <a:t>Document translation is the process of transforming a document from its original format to a format required to support a target application. The transformations may be structural (e.g., transforming MS Word to PDF format), language-oriented (e.g., changing English to French), or special purpose (e.g., the development of abstracts from longer documents.) The payload of this type of service is a document.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